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84" r:id="rId5"/>
    <p:sldId id="289" r:id="rId6"/>
    <p:sldId id="286" r:id="rId7"/>
    <p:sldId id="281" r:id="rId8"/>
    <p:sldId id="285" r:id="rId9"/>
    <p:sldId id="259" r:id="rId10"/>
    <p:sldId id="260" r:id="rId11"/>
    <p:sldId id="261" r:id="rId12"/>
    <p:sldId id="263" r:id="rId13"/>
    <p:sldId id="264" r:id="rId14"/>
    <p:sldId id="273" r:id="rId15"/>
    <p:sldId id="267" r:id="rId16"/>
    <p:sldId id="268" r:id="rId17"/>
    <p:sldId id="275" r:id="rId18"/>
    <p:sldId id="276" r:id="rId19"/>
    <p:sldId id="277" r:id="rId20"/>
    <p:sldId id="278" r:id="rId21"/>
    <p:sldId id="279" r:id="rId22"/>
    <p:sldId id="280" r:id="rId23"/>
    <p:sldId id="265" r:id="rId24"/>
    <p:sldId id="266" r:id="rId25"/>
    <p:sldId id="269" r:id="rId26"/>
    <p:sldId id="271" r:id="rId27"/>
    <p:sldId id="290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6B"/>
    <a:srgbClr val="10483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7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36ECC-F2F4-44E9-918C-1D965F0CE2D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6164-E93F-4E13-A722-8CF855A8A5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00364" y="2285992"/>
            <a:ext cx="3071834" cy="185738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샐러드 프로젝트</a:t>
            </a:r>
            <a:endParaRPr lang="en-US" altLang="ko-KR" sz="2800" spc="-150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/>
            <a:endParaRPr lang="en-US" altLang="ko-KR" spc="-15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이누리</a:t>
            </a:r>
            <a:r>
              <a:rPr lang="en-US" altLang="ko-KR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차정환</a:t>
            </a:r>
            <a:r>
              <a:rPr lang="en-US" altLang="ko-KR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최어진</a:t>
            </a:r>
            <a:r>
              <a:rPr lang="en-US" altLang="ko-KR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임선호</a:t>
            </a:r>
            <a:endParaRPr lang="ko-KR" altLang="en-US" spc="-15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43240" y="3214686"/>
            <a:ext cx="2643206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5" y="4367225"/>
            <a:ext cx="8372475" cy="847725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회원관리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회원가입시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로그인시 비밀번호 암호화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00232" y="4857760"/>
            <a:ext cx="7072362" cy="164307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이용자가 입력한 비밀번호가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SHA-256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방식으로 암호화되어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DB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에 저장</a:t>
            </a:r>
            <a:endParaRPr lang="en-US" altLang="ko-KR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로그인 폼 </a:t>
            </a:r>
            <a:r>
              <a:rPr lang="ko-KR" altLang="en-US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접속시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RSA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암호화 위한 </a:t>
            </a:r>
            <a:r>
              <a:rPr lang="en-US" altLang="ko-KR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PublicKey,PrivateKey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생성</a:t>
            </a:r>
            <a:endParaRPr lang="en-US" altLang="ko-KR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에서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Controller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로 넘어가기 전에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RSA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암호화가 진행되고</a:t>
            </a:r>
            <a:endParaRPr lang="en-US" altLang="ko-KR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컨트롤러에서 복호화가 이루어져 로그인 진행</a:t>
            </a:r>
            <a:endParaRPr lang="ko-KR" altLang="en-US" b="1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414718"/>
            <a:ext cx="7505700" cy="800100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454140"/>
            <a:ext cx="7286676" cy="1831984"/>
          </a:xfrm>
          <a:prstGeom prst="rect">
            <a:avLst/>
          </a:prstGeom>
          <a:noFill/>
          <a:ln w="22225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862407"/>
            <a:ext cx="4343400" cy="2352675"/>
          </a:xfrm>
          <a:prstGeom prst="rect">
            <a:avLst/>
          </a:prstGeom>
          <a:noFill/>
          <a:ln w="22225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회원관리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ID, PW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찾기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29124" y="4929198"/>
            <a:ext cx="4643470" cy="135732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PW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찾기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실행시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자리의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난수를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생성해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비밀번호로 설정하고 그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난수를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입력한 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Email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로 전송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63266"/>
            <a:ext cx="6929486" cy="2251486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제품 관리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상품목록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관리자 제품관리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26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84784"/>
            <a:ext cx="5250314" cy="511690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</p:pic>
      <p:sp>
        <p:nvSpPr>
          <p:cNvPr id="19" name="모서리가 둥근 직사각형 18"/>
          <p:cNvSpPr/>
          <p:nvPr/>
        </p:nvSpPr>
        <p:spPr>
          <a:xfrm>
            <a:off x="4143372" y="4929198"/>
            <a:ext cx="4429156" cy="164307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드랍다운 탭을 이용한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카테고리별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 목록 구현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제품 상세보기 앵커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 -&gt;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장바구니로 이동 가능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4" name="Picture 2" descr="C:\Users\Administrator\Desktop\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14678" y="1643050"/>
            <a:ext cx="3870825" cy="285752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제품 관리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상품목록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관리자 제품관리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26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7504" y="1484784"/>
            <a:ext cx="8568952" cy="48965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</p:pic>
      <p:sp>
        <p:nvSpPr>
          <p:cNvPr id="19" name="모서리가 둥근 직사각형 18"/>
          <p:cNvSpPr/>
          <p:nvPr/>
        </p:nvSpPr>
        <p:spPr>
          <a:xfrm>
            <a:off x="4714844" y="4857760"/>
            <a:ext cx="4429156" cy="173959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관리자 계정으로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접속시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제품관리 가능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수정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삭제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상세보기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검색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페이지기능 구현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화면 구성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60" y="1428736"/>
            <a:ext cx="6579841" cy="3929090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sp>
        <p:nvSpPr>
          <p:cNvPr id="14" name="모서리가 둥근 직사각형 13"/>
          <p:cNvSpPr/>
          <p:nvPr/>
        </p:nvSpPr>
        <p:spPr>
          <a:xfrm>
            <a:off x="1857356" y="5500702"/>
            <a:ext cx="7072362" cy="1214446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점보트론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이미지를 이용한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카드형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디자인 설계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부트스트랩 사용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접근성을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위해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사이드바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구현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143116"/>
            <a:ext cx="19907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648" y="1643050"/>
            <a:ext cx="8528194" cy="3733809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매장 위치 정보 지도로 표현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43372" y="5072074"/>
            <a:ext cx="4714908" cy="14287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매장의 위치와 주변 환경을 지도로 표현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GoogleMap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사용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 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85720" y="1500174"/>
            <a:ext cx="5286412" cy="3500462"/>
          </a:xfrm>
          <a:prstGeom prst="rect">
            <a:avLst/>
          </a:prstGeom>
          <a:noFill/>
          <a:ln>
            <a:solidFill>
              <a:srgbClr val="00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785794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1:1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문의 기능 구현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7158" y="5214950"/>
            <a:ext cx="8501122" cy="14287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관리자와 이용자 본인만 볼 수 있는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채팅</a:t>
            </a:r>
            <a:r>
              <a:rPr lang="ko-KR" altLang="en-US" sz="2100" dirty="0" err="1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방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생성</a:t>
            </a:r>
            <a:r>
              <a:rPr lang="en-US" altLang="ko-KR" sz="2100" dirty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운영자는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사이드바를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보고답변이 필요한 메시지의 개수를 파악 가능</a:t>
            </a:r>
            <a:endParaRPr lang="en-US" altLang="ko-KR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운영자는 답변이 필요한 메시지를 확인하고 해당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채팅방에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접속하여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답변할 수 있음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1571612"/>
            <a:ext cx="250033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7290" y="1571612"/>
            <a:ext cx="2593404" cy="335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3214686"/>
            <a:ext cx="3714776" cy="1448585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5748" y="1571612"/>
            <a:ext cx="1841028" cy="2433634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QnApi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500173"/>
            <a:ext cx="8001056" cy="5214975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QnA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게시판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글쓰기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답글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공지사항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비밀글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),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페이징처리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검색기능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86282" y="3786190"/>
            <a:ext cx="4357718" cy="292895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세션객체이용</a:t>
            </a:r>
            <a:endParaRPr lang="en-US" altLang="ko-KR" sz="19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글쓰기 권한 제한</a:t>
            </a:r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9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로그인상태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판별</a:t>
            </a:r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(※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공지사항</a:t>
            </a:r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관리자</a:t>
            </a:r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sz="19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9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페이징기능</a:t>
            </a:r>
            <a:endParaRPr lang="en-US" altLang="ko-KR" sz="19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9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단위별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9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게시글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출력</a:t>
            </a:r>
            <a:endParaRPr lang="en-US" altLang="ko-KR" sz="19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검색기능</a:t>
            </a:r>
            <a:endParaRPr lang="en-US" altLang="ko-KR" sz="19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- 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검색필터를 통한</a:t>
            </a:r>
            <a:r>
              <a:rPr lang="en-US" altLang="ko-KR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해당필드 </a:t>
            </a:r>
            <a:r>
              <a:rPr lang="ko-KR" altLang="en-US" sz="19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게시글출력</a:t>
            </a:r>
            <a:r>
              <a:rPr lang="ko-KR" altLang="en-US" sz="19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endParaRPr lang="en-US" altLang="ko-KR" sz="19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QnApi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28736"/>
            <a:ext cx="7856196" cy="5286412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Q&amp;A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게시판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비밀글보기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15008" y="5214950"/>
            <a:ext cx="3214710" cy="14287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세션객체를 이용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비밀글보기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작성자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관리자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QnADetai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571612"/>
            <a:ext cx="4000528" cy="4500594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pic>
        <p:nvPicPr>
          <p:cNvPr id="9" name="그림 8" descr="QnADetai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54" y="1357298"/>
            <a:ext cx="4786346" cy="2773436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698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QnA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상세보기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비밀글보기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업로드 이미지보기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수정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삭제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리스트 돌아가기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43340" y="4071942"/>
            <a:ext cx="5000660" cy="2643206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세션객체를 이용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비밀글보기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작성자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관리자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수정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작성자</a:t>
            </a:r>
            <a:endParaRPr lang="en-US" altLang="ko-KR" sz="2100" b="1" i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삭제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: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작성자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관리자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리스트로 돌아가기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페이징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+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검색기능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상세보기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수정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삭제 처리 후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보고있던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목록페이지로 돌아가기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(※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마지막페이지가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없어지면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앞페이지로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자동 설정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sz="2100" b="1" dirty="0" smtClean="0">
              <a:ln w="6350">
                <a:solidFill>
                  <a:srgbClr val="104835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85728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INDEX</a:t>
            </a:r>
            <a:endParaRPr lang="ko-KR" altLang="en-US" sz="2800" spc="3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4348" y="2357430"/>
            <a:ext cx="1428760" cy="171451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프로젝트 </a:t>
            </a:r>
            <a:endParaRPr lang="en-US" altLang="ko-KR" sz="24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소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285984" y="2357430"/>
            <a:ext cx="1428760" cy="171451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회원관리</a:t>
            </a:r>
            <a:endParaRPr lang="en-US" altLang="ko-KR" sz="24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영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857620" y="2357430"/>
            <a:ext cx="1428760" cy="171451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제품관리</a:t>
            </a:r>
            <a:endParaRPr lang="en-US" altLang="ko-KR" sz="24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영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역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429256" y="2357430"/>
            <a:ext cx="1428760" cy="171451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서비스</a:t>
            </a:r>
            <a:endParaRPr lang="en-US" altLang="ko-KR" sz="24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영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역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000892" y="2357430"/>
            <a:ext cx="1428760" cy="1714512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제품판매</a:t>
            </a:r>
            <a:endParaRPr lang="en-US" altLang="ko-KR" sz="24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영</a:t>
            </a:r>
            <a:r>
              <a:rPr lang="ko-KR" altLang="en-US" sz="2400" dirty="0">
                <a:latin typeface="휴먼모음T" pitchFamily="18" charset="-127"/>
                <a:ea typeface="휴먼모음T" pitchFamily="18" charset="-127"/>
              </a:rPr>
              <a:t>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5786" y="189576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3450" y="189576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6308" y="189576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7944" y="189576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9580" y="189576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ReviewList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6" y="1546535"/>
            <a:ext cx="3857652" cy="3882729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Review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게시판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개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더보기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출력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글쓰기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검색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조회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인기글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43372" y="5000636"/>
            <a:ext cx="4429156" cy="171451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Ajax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이용 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-n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개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더보기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구현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좋아요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갯수에따른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인기글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HOT 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출력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4" name="그림 13" descr="ReviewListImg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500174"/>
            <a:ext cx="3425383" cy="5214926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ReviewListIm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500174"/>
            <a:ext cx="4617767" cy="4977693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pic>
        <p:nvPicPr>
          <p:cNvPr id="16" name="그림 15" descr="ReviewListImg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0" y="1500174"/>
            <a:ext cx="3064764" cy="3881362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Review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게시판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3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개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더보기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출력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글쓰기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검색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조회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인기글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29124" y="5072074"/>
            <a:ext cx="4429156" cy="171451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Session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객체 이용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로그인판별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후 글쓰기 권한 제한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로그인정보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판별 후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글삭제권한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부여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ReviewDetailIm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" y="1500174"/>
            <a:ext cx="5214973" cy="5143536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4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서비스 영역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커뮤니티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Review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상세보기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댓글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좋아요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72000" y="5286388"/>
            <a:ext cx="4429156" cy="135732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좋아요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Tx/>
              <a:buChar char="-"/>
            </a:pPr>
            <a:r>
              <a:rPr lang="en-US" altLang="ko-KR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ajax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를이용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새로고침없이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실시간동기화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Tx/>
              <a:buChar char="-"/>
            </a:pP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N</a:t>
            </a:r>
            <a:r>
              <a:rPr lang="ko-KR" altLang="en-US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명이 좋아합니다</a:t>
            </a:r>
            <a:endParaRPr lang="en-US" altLang="ko-KR" sz="2100" b="1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pPr>
              <a:buFontTx/>
              <a:buChar char="-"/>
            </a:pPr>
            <a:r>
              <a:rPr lang="en-US" altLang="ko-KR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idN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,…,id3,id2,id1 </a:t>
            </a:r>
            <a:r>
              <a:rPr lang="ko-KR" altLang="en-US" sz="2100" b="1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님이좋아합니다</a:t>
            </a:r>
            <a:r>
              <a:rPr lang="en-US" altLang="ko-KR" sz="2100" b="1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sz="2100" b="1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" name="그림 8" descr="ReviewDetailIm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571612"/>
            <a:ext cx="4071966" cy="3643338"/>
          </a:xfrm>
          <a:prstGeom prst="rect">
            <a:avLst/>
          </a:prstGeom>
          <a:ln w="25400">
            <a:solidFill>
              <a:srgbClr val="009E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품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판매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샐러드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커스터마이징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기능 구현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71736" y="5143512"/>
            <a:ext cx="6286544" cy="135732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등록된 제품을 취사선택하여 자신이 원하는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재료만 들어간 샐러드를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커스터마이징할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수 있음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이용자는 자신이 선택한 상품들과 가격을 실시간으로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확인할 수 있음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Jquery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사용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71612"/>
            <a:ext cx="4298048" cy="3500462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71613"/>
            <a:ext cx="4143404" cy="3493028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sp>
        <p:nvSpPr>
          <p:cNvPr id="14" name="오른쪽 화살표 13"/>
          <p:cNvSpPr/>
          <p:nvPr/>
        </p:nvSpPr>
        <p:spPr>
          <a:xfrm>
            <a:off x="4071934" y="3143248"/>
            <a:ext cx="857256" cy="500066"/>
          </a:xfrm>
          <a:prstGeom prst="rightArrow">
            <a:avLst/>
          </a:prstGeom>
          <a:solidFill>
            <a:srgbClr val="009E6B"/>
          </a:solidFill>
          <a:ln>
            <a:solidFill>
              <a:srgbClr val="104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70" y="4168841"/>
            <a:ext cx="8420120" cy="1331861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품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판매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장바구니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결제 기능 구현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57554" y="5214950"/>
            <a:ext cx="5572164" cy="1357322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장바구니 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Table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을 만들어 세션이 해제되도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장바구니에 저장된 내용들이 사라지지 않도록 함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장바구니에 담긴 내용들을 취사선택하여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결제할 수 있도록 구현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454197"/>
            <a:ext cx="8425741" cy="2605094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품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판매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매출 분석 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86116" y="4857760"/>
            <a:ext cx="5715040" cy="164307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결제내역이 저장되어 있는 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Table(pay)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에 접속하여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시스템 날짜를 기준으로 데이터를 가져와 출력 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721947"/>
            <a:ext cx="8858280" cy="2778623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33" y="1562107"/>
            <a:ext cx="8748637" cy="4152909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품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판매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매출 분석 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14876" y="5000636"/>
            <a:ext cx="4357718" cy="164307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날짜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시작날짜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끝날짜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를 입력하면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그 사이에 있는 날들의 일별 매출을 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그래프로 출력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GoogleChart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이용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5" y="1428736"/>
            <a:ext cx="8715403" cy="4008635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제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품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판매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결제 고객 분석 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00430" y="5000636"/>
            <a:ext cx="5572164" cy="164307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결제 테이블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(pay)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과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회원 테이블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(member)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을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조인하여 결제한 고객들의 정보를 분석 후 도표화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268" y="1500174"/>
            <a:ext cx="6571326" cy="4926700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프로젝트 소개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사용 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언어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API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44" y="1928802"/>
            <a:ext cx="4929222" cy="147732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사용언어</a:t>
            </a:r>
            <a:r>
              <a:rPr lang="en-US" altLang="ko-KR" sz="2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툴</a:t>
            </a:r>
            <a:r>
              <a:rPr lang="en-US" altLang="ko-KR" sz="2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API</a:t>
            </a:r>
          </a:p>
          <a:p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Java,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이클립스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JavaScript, </a:t>
            </a:r>
            <a:r>
              <a:rPr lang="en-US" altLang="ko-KR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jQuery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en-US" altLang="ko-KR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Css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Ajax</a:t>
            </a:r>
          </a:p>
          <a:p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Spring, Ajax, </a:t>
            </a:r>
            <a:r>
              <a:rPr lang="en-US" altLang="ko-KR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OracleDB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11g, ApacheTomcat8.0,</a:t>
            </a:r>
          </a:p>
          <a:p>
            <a:r>
              <a:rPr lang="en-US" altLang="ko-KR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GoogleMaps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en-US" altLang="ko-KR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GoogleChart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도로명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주소 검색 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API </a:t>
            </a:r>
          </a:p>
          <a:p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SMTP, RSA, SHA-256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3452858"/>
            <a:ext cx="5072098" cy="22621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역할분배</a:t>
            </a:r>
            <a:endParaRPr lang="en-US" altLang="ko-KR" sz="22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이누리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회원관리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판매관리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매출분석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프로젝트 총괄</a:t>
            </a:r>
            <a:endParaRPr lang="en-US" altLang="ko-KR" sz="17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RSA, SHA-256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암호화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SMTP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사용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API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사용</a:t>
            </a:r>
            <a:endParaRPr lang="en-US" altLang="ko-KR" sz="17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차정환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제품관리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메인화면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설계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부트스트랩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파일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IO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처리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드롭다운</a:t>
            </a:r>
            <a:endParaRPr lang="en-US" altLang="ko-KR" sz="17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최어진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게시판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n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개더보기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페이징처리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Like(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좋아요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기능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파일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IO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처리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Ajax, 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댓글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1700" b="1" dirty="0" err="1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답글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기능 구현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검색기능</a:t>
            </a:r>
            <a:endParaRPr lang="en-US" altLang="ko-KR" sz="17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임선호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rgbClr val="00B0F0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CSS </a:t>
            </a:r>
            <a:r>
              <a:rPr lang="ko-KR" altLang="en-US" sz="17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디자인</a:t>
            </a:r>
            <a:endParaRPr lang="en-US" altLang="ko-KR" sz="1700" b="1" dirty="0" smtClean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61962"/>
            <a:ext cx="9144000" cy="59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0" y="1734816"/>
            <a:ext cx="9144000" cy="3908762"/>
          </a:xfrm>
          <a:prstGeom prst="rect">
            <a:avLst/>
          </a:prstGeom>
          <a:noFill/>
          <a:ln w="28575">
            <a:solidFill>
              <a:srgbClr val="009E6B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altLang="ko-KR" sz="24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샐러드 </a:t>
            </a:r>
            <a:r>
              <a:rPr lang="ko-KR" altLang="en-US" sz="2400" spc="-150" dirty="0" err="1" smtClean="0">
                <a:ln w="6350">
                  <a:noFill/>
                </a:ln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커스터마이징</a:t>
            </a:r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 서비스</a:t>
            </a:r>
            <a:r>
              <a:rPr lang="en-US" altLang="ko-KR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50" dirty="0" smtClean="0">
                <a:ln w="6350">
                  <a:noFill/>
                </a:ln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샐러드</a:t>
            </a:r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 프로젝트</a:t>
            </a:r>
            <a:endParaRPr lang="en-US" altLang="ko-KR" sz="24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이용자가 입맛에 맞게 마음대로 재료를 골라 </a:t>
            </a:r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샐러드를 만들 수 있는 홈페이지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상품후기에서 이용자들이 만든 제품 중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많은 사람이 좋아하는 제품을 완성품으로 만들어서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이미 완성된 제품도 이용자가 구매할 수 있도록 함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관리자를 위한 매출분석 서비스 제공</a:t>
            </a:r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(DB</a:t>
            </a:r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분석 후 차트화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6420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61962"/>
            <a:ext cx="9144000" cy="59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6420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1428736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32" y="242886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32" y="1428736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34" y="1488032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프로젝트 소개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2071678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타임라인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(2017/12/07 ~ 2017/12/29)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42844" y="2571744"/>
          <a:ext cx="8715434" cy="3429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062"/>
                <a:gridCol w="1245062"/>
                <a:gridCol w="1254786"/>
                <a:gridCol w="1235338"/>
                <a:gridCol w="1245062"/>
                <a:gridCol w="1245062"/>
                <a:gridCol w="1245062"/>
              </a:tblGrid>
              <a:tr h="48986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타임라인</a:t>
                      </a:r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9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12/11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12/12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12/13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12/14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12/15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00B0F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12/16</a:t>
                      </a:r>
                      <a:endParaRPr lang="ko-KR" altLang="en-US" sz="1600" spc="-150" dirty="0">
                        <a:solidFill>
                          <a:srgbClr val="00B0F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12/17</a:t>
                      </a:r>
                      <a:endParaRPr lang="ko-KR" altLang="en-US" sz="1600" spc="-150" dirty="0">
                        <a:solidFill>
                          <a:srgbClr val="FF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8986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주차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: DB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설계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프로젝트 구상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역할 분배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자료수집</a:t>
                      </a:r>
                      <a:endParaRPr lang="ko-KR" altLang="en-US" sz="1600" spc="3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89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12/18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12/19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12/20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12/21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12/22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0070C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12/23</a:t>
                      </a:r>
                      <a:endParaRPr lang="ko-KR" altLang="en-US" sz="1600" spc="-150" dirty="0">
                        <a:solidFill>
                          <a:srgbClr val="0070C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FF0000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12/24</a:t>
                      </a:r>
                      <a:endParaRPr lang="ko-KR" altLang="en-US" sz="1600" spc="-150" dirty="0">
                        <a:solidFill>
                          <a:srgbClr val="FF0000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8986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주차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프로젝트 착수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개인 담당 기능 구현</a:t>
                      </a:r>
                      <a:r>
                        <a:rPr lang="en-US" altLang="ko-KR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300" dirty="0" smtClean="0">
                          <a:latin typeface="휴먼모음T" pitchFamily="18" charset="-127"/>
                          <a:ea typeface="휴먼모음T" pitchFamily="18" charset="-127"/>
                        </a:rPr>
                        <a:t>디자인 설계</a:t>
                      </a:r>
                      <a:r>
                        <a:rPr lang="en-US" altLang="ko-KR" sz="1600" spc="3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1600" spc="3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및 구현</a:t>
                      </a:r>
                      <a:endParaRPr lang="ko-KR" altLang="en-US" sz="1600" spc="3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89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12/25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12/26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12/27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12/28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12/29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8986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각 조원 </a:t>
                      </a:r>
                      <a:r>
                        <a:rPr lang="ko-KR" altLang="en-US" sz="1600" spc="-15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작업물</a:t>
                      </a:r>
                      <a:r>
                        <a:rPr lang="ko-KR" altLang="en-US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 통합</a:t>
                      </a:r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-15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미비된</a:t>
                      </a:r>
                      <a:r>
                        <a:rPr lang="ko-KR" altLang="en-US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 부분 보강 및 수정</a:t>
                      </a:r>
                      <a:r>
                        <a:rPr lang="en-US" altLang="ko-KR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600" spc="-150" dirty="0" smtClean="0">
                          <a:latin typeface="휴먼모음T" pitchFamily="18" charset="-127"/>
                          <a:ea typeface="휴먼모음T" pitchFamily="18" charset="-127"/>
                        </a:rPr>
                        <a:t>추가적인 기능 구현</a:t>
                      </a:r>
                      <a:endParaRPr lang="ko-KR" altLang="en-US" sz="1600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pc="-15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61962"/>
            <a:ext cx="9144000" cy="59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0" y="1734816"/>
            <a:ext cx="9144000" cy="3908762"/>
          </a:xfrm>
          <a:prstGeom prst="rect">
            <a:avLst/>
          </a:prstGeom>
          <a:noFill/>
          <a:ln w="28575">
            <a:solidFill>
              <a:srgbClr val="009E6B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altLang="ko-KR" sz="24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샐러드 </a:t>
            </a:r>
            <a:r>
              <a:rPr lang="ko-KR" altLang="en-US" sz="2400" spc="-150" dirty="0" err="1" smtClean="0">
                <a:ln w="6350">
                  <a:noFill/>
                </a:ln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커스터마이징</a:t>
            </a:r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 서비스</a:t>
            </a:r>
            <a:r>
              <a:rPr lang="en-US" altLang="ko-KR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400" spc="-150" dirty="0" smtClean="0">
                <a:ln w="6350">
                  <a:noFill/>
                </a:ln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샐러드</a:t>
            </a:r>
            <a:r>
              <a:rPr lang="ko-KR" altLang="en-US" sz="24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 프로젝트</a:t>
            </a:r>
            <a:endParaRPr lang="en-US" altLang="ko-KR" sz="24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이용자가 입맛에 맞게 마음대로 재료를 골라 </a:t>
            </a:r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샐러드를 만들 수 있는 홈페이지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상품후기에서 이용자들이 만든 제품 중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많은 사람이 좋아하는 제품을 완성품으로 만들어서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이미 완성된 제품도 이용자가 구매할 수 있도록 함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관리자를 위한 매출분석 서비스 제공</a:t>
            </a:r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(DB</a:t>
            </a:r>
            <a:r>
              <a:rPr lang="ko-KR" altLang="en-US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분석 후 차트화</a:t>
            </a:r>
            <a:r>
              <a:rPr lang="en-US" altLang="ko-KR" sz="2000" spc="-150" dirty="0" smtClean="0">
                <a:ln w="6350">
                  <a:noFill/>
                </a:ln>
                <a:latin typeface="휴먼모음T" pitchFamily="18" charset="-127"/>
                <a:ea typeface="휴먼모음T" pitchFamily="18" charset="-127"/>
              </a:rPr>
              <a:t>)</a:t>
            </a:r>
          </a:p>
          <a:p>
            <a:endParaRPr lang="en-US" altLang="ko-KR" sz="2000" spc="-150" dirty="0" smtClean="0">
              <a:ln w="6350">
                <a:noFill/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6420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프로젝트 소개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프로젝트 구성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8596" y="3429000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err="1" smtClean="0">
                <a:latin typeface="휴먼모음T" pitchFamily="18" charset="-127"/>
                <a:ea typeface="휴먼모음T" pitchFamily="18" charset="-127"/>
              </a:rPr>
              <a:t>메인화면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71736" y="2357430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제품</a:t>
            </a:r>
            <a:endParaRPr lang="en-US" altLang="ko-KR" spc="30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상세보기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71736" y="1428736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smtClean="0">
                <a:latin typeface="휴먼모음T" pitchFamily="18" charset="-127"/>
                <a:ea typeface="휴먼모음T" pitchFamily="18" charset="-127"/>
              </a:rPr>
              <a:t>샐러드</a:t>
            </a:r>
            <a:endParaRPr lang="en-US" altLang="ko-KR" spc="-150" dirty="0" smtClean="0">
              <a:latin typeface="휴먼모음T" pitchFamily="18" charset="-127"/>
              <a:ea typeface="휴먼모음T" pitchFamily="18" charset="-127"/>
            </a:endParaRPr>
          </a:p>
          <a:p>
            <a:pPr algn="ctr"/>
            <a:r>
              <a:rPr lang="ko-KR" altLang="en-US" spc="-150" dirty="0" err="1" smtClean="0">
                <a:latin typeface="휴먼모음T" pitchFamily="18" charset="-127"/>
                <a:ea typeface="휴먼모음T" pitchFamily="18" charset="-127"/>
              </a:rPr>
              <a:t>커스터마이징</a:t>
            </a:r>
            <a:endParaRPr lang="ko-KR" altLang="en-US" spc="-15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71736" y="4286256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Q&amp;A</a:t>
            </a: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게시판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71736" y="5143512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Review</a:t>
            </a: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게시판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71736" y="6000768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1:1</a:t>
            </a:r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상담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57686" y="185736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smtClean="0">
                <a:latin typeface="휴먼모음T" pitchFamily="18" charset="-127"/>
                <a:ea typeface="휴먼모음T" pitchFamily="18" charset="-127"/>
              </a:rPr>
              <a:t>장바구니</a:t>
            </a:r>
            <a:endParaRPr lang="ko-KR" altLang="en-US" spc="-15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29322" y="185736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smtClean="0">
                <a:latin typeface="휴먼모음T" pitchFamily="18" charset="-127"/>
                <a:ea typeface="휴먼모음T" pitchFamily="18" charset="-127"/>
              </a:rPr>
              <a:t>결제</a:t>
            </a:r>
            <a:endParaRPr lang="ko-KR" altLang="en-US" spc="-15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286248" y="6000768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1:1</a:t>
            </a:r>
          </a:p>
          <a:p>
            <a:pPr algn="ctr"/>
            <a:r>
              <a:rPr lang="ko-KR" altLang="en-US" spc="300" dirty="0" err="1" smtClean="0">
                <a:latin typeface="휴먼모음T" pitchFamily="18" charset="-127"/>
                <a:ea typeface="휴먼모음T" pitchFamily="18" charset="-127"/>
              </a:rPr>
              <a:t>채팅방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86248" y="5143512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Like</a:t>
            </a: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기능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86248" y="4286256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err="1" smtClean="0">
                <a:latin typeface="휴먼모음T" pitchFamily="18" charset="-127"/>
                <a:ea typeface="휴먼모음T" pitchFamily="18" charset="-127"/>
              </a:rPr>
              <a:t>답글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00958" y="185736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smtClean="0">
                <a:latin typeface="휴먼모음T" pitchFamily="18" charset="-127"/>
                <a:ea typeface="휴먼모음T" pitchFamily="18" charset="-127"/>
              </a:rPr>
              <a:t>매출분석</a:t>
            </a:r>
            <a:endParaRPr lang="ko-KR" altLang="en-US" spc="-150" dirty="0"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29" name="직선 화살표 연결선 28"/>
          <p:cNvCxnSpPr>
            <a:stCxn id="14" idx="0"/>
            <a:endCxn id="18" idx="1"/>
          </p:cNvCxnSpPr>
          <p:nvPr/>
        </p:nvCxnSpPr>
        <p:spPr>
          <a:xfrm rot="5400000" flipH="1" flipV="1">
            <a:off x="1017959" y="1875224"/>
            <a:ext cx="1643074" cy="146447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0"/>
            <a:endCxn id="17" idx="1"/>
          </p:cNvCxnSpPr>
          <p:nvPr/>
        </p:nvCxnSpPr>
        <p:spPr>
          <a:xfrm rot="5400000" flipH="1" flipV="1">
            <a:off x="1482306" y="2339571"/>
            <a:ext cx="714380" cy="146447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4" idx="2"/>
            <a:endCxn id="19" idx="1"/>
          </p:cNvCxnSpPr>
          <p:nvPr/>
        </p:nvCxnSpPr>
        <p:spPr>
          <a:xfrm rot="16200000" flipH="1">
            <a:off x="1589463" y="3661173"/>
            <a:ext cx="500066" cy="146447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4" idx="2"/>
            <a:endCxn id="20" idx="1"/>
          </p:cNvCxnSpPr>
          <p:nvPr/>
        </p:nvCxnSpPr>
        <p:spPr>
          <a:xfrm rot="16200000" flipH="1">
            <a:off x="1160835" y="4089801"/>
            <a:ext cx="1357322" cy="146447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4" idx="2"/>
            <a:endCxn id="21" idx="1"/>
          </p:cNvCxnSpPr>
          <p:nvPr/>
        </p:nvCxnSpPr>
        <p:spPr>
          <a:xfrm rot="16200000" flipH="1">
            <a:off x="732207" y="4518429"/>
            <a:ext cx="2214578" cy="146447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8" idx="3"/>
            <a:endCxn id="22" idx="1"/>
          </p:cNvCxnSpPr>
          <p:nvPr/>
        </p:nvCxnSpPr>
        <p:spPr>
          <a:xfrm>
            <a:off x="3929058" y="1785926"/>
            <a:ext cx="428628" cy="42862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2214546" y="328612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회원가입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786182" y="328612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SHA</a:t>
            </a: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암호화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57818" y="3286124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err="1" smtClean="0">
                <a:latin typeface="휴먼모음T" pitchFamily="18" charset="-127"/>
                <a:ea typeface="휴먼모음T" pitchFamily="18" charset="-127"/>
              </a:rPr>
              <a:t>로그인창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29388" y="4214818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300" dirty="0" smtClean="0">
                <a:latin typeface="휴먼모음T" pitchFamily="18" charset="-127"/>
                <a:ea typeface="휴먼모음T" pitchFamily="18" charset="-127"/>
              </a:rPr>
              <a:t>RSA</a:t>
            </a:r>
          </a:p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암호화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58082" y="5143512"/>
            <a:ext cx="1357322" cy="714380"/>
          </a:xfrm>
          <a:prstGeom prst="roundRect">
            <a:avLst/>
          </a:prstGeom>
          <a:solidFill>
            <a:srgbClr val="009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300" dirty="0" smtClean="0">
                <a:latin typeface="휴먼모음T" pitchFamily="18" charset="-127"/>
                <a:ea typeface="휴먼모음T" pitchFamily="18" charset="-127"/>
              </a:rPr>
              <a:t>로그인</a:t>
            </a:r>
            <a:endParaRPr lang="ko-KR" altLang="en-US" spc="300" dirty="0"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56" name="직선 화살표 연결선 55"/>
          <p:cNvCxnSpPr>
            <a:endCxn id="51" idx="1"/>
          </p:cNvCxnSpPr>
          <p:nvPr/>
        </p:nvCxnSpPr>
        <p:spPr>
          <a:xfrm flipV="1">
            <a:off x="1785918" y="3643314"/>
            <a:ext cx="428628" cy="14287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1" idx="3"/>
            <a:endCxn id="52" idx="1"/>
          </p:cNvCxnSpPr>
          <p:nvPr/>
        </p:nvCxnSpPr>
        <p:spPr>
          <a:xfrm>
            <a:off x="3571868" y="3643314"/>
            <a:ext cx="214314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53" idx="1"/>
          </p:cNvCxnSpPr>
          <p:nvPr/>
        </p:nvCxnSpPr>
        <p:spPr>
          <a:xfrm>
            <a:off x="5143504" y="3643314"/>
            <a:ext cx="214314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3" idx="3"/>
            <a:endCxn id="54" idx="0"/>
          </p:cNvCxnSpPr>
          <p:nvPr/>
        </p:nvCxnSpPr>
        <p:spPr>
          <a:xfrm>
            <a:off x="6715140" y="3643314"/>
            <a:ext cx="392909" cy="571504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4" idx="3"/>
            <a:endCxn id="55" idx="0"/>
          </p:cNvCxnSpPr>
          <p:nvPr/>
        </p:nvCxnSpPr>
        <p:spPr>
          <a:xfrm>
            <a:off x="7786710" y="4572008"/>
            <a:ext cx="250033" cy="571504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2" idx="3"/>
            <a:endCxn id="23" idx="1"/>
          </p:cNvCxnSpPr>
          <p:nvPr/>
        </p:nvCxnSpPr>
        <p:spPr>
          <a:xfrm>
            <a:off x="5715008" y="2214554"/>
            <a:ext cx="214314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3" idx="3"/>
            <a:endCxn id="27" idx="1"/>
          </p:cNvCxnSpPr>
          <p:nvPr/>
        </p:nvCxnSpPr>
        <p:spPr>
          <a:xfrm>
            <a:off x="7286644" y="2214554"/>
            <a:ext cx="214314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3"/>
            <a:endCxn id="26" idx="1"/>
          </p:cNvCxnSpPr>
          <p:nvPr/>
        </p:nvCxnSpPr>
        <p:spPr>
          <a:xfrm>
            <a:off x="3929058" y="4643446"/>
            <a:ext cx="357190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20" idx="3"/>
            <a:endCxn id="25" idx="1"/>
          </p:cNvCxnSpPr>
          <p:nvPr/>
        </p:nvCxnSpPr>
        <p:spPr>
          <a:xfrm>
            <a:off x="3929058" y="5500702"/>
            <a:ext cx="357190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21" idx="3"/>
            <a:endCxn id="24" idx="1"/>
          </p:cNvCxnSpPr>
          <p:nvPr/>
        </p:nvCxnSpPr>
        <p:spPr>
          <a:xfrm>
            <a:off x="3929058" y="6357958"/>
            <a:ext cx="357190" cy="1588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17" idx="3"/>
            <a:endCxn id="22" idx="1"/>
          </p:cNvCxnSpPr>
          <p:nvPr/>
        </p:nvCxnSpPr>
        <p:spPr>
          <a:xfrm flipV="1">
            <a:off x="3929058" y="2214554"/>
            <a:ext cx="428628" cy="50006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프로젝트 소개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데이터베이스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(Table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설계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60"/>
            <a:ext cx="7867227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2852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32" y="1357298"/>
            <a:ext cx="6215074" cy="1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" y="21429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9E6B"/>
                </a:solidFill>
                <a:latin typeface="휴먼모음T" pitchFamily="18" charset="-127"/>
                <a:ea typeface="휴먼모음T" pitchFamily="18" charset="-127"/>
              </a:rPr>
              <a:t>2</a:t>
            </a:r>
            <a:endParaRPr lang="ko-KR" altLang="en-US" sz="4400" dirty="0">
              <a:solidFill>
                <a:srgbClr val="009E6B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273586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회원관리 영역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857232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회원가입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아이디 중복체크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이메일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인증 서비스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9134"/>
            <a:ext cx="6319996" cy="5063138"/>
          </a:xfrm>
          <a:prstGeom prst="rect">
            <a:avLst/>
          </a:prstGeom>
          <a:noFill/>
          <a:ln w="25400" cap="rnd">
            <a:solidFill>
              <a:srgbClr val="009E6B"/>
            </a:solidFill>
            <a:round/>
            <a:headEnd/>
            <a:tailEnd/>
          </a:ln>
          <a:effectLst/>
        </p:spPr>
      </p:pic>
      <p:sp>
        <p:nvSpPr>
          <p:cNvPr id="19" name="모서리가 둥근 직사각형 18"/>
          <p:cNvSpPr/>
          <p:nvPr/>
        </p:nvSpPr>
        <p:spPr>
          <a:xfrm>
            <a:off x="4572000" y="4643446"/>
            <a:ext cx="4429156" cy="1571636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아이디 중복체크 구현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ajax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) </a:t>
            </a:r>
          </a:p>
          <a:p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이메일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인증번호 발송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구현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(SMTP) </a:t>
            </a:r>
          </a:p>
          <a:p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주소 검색 </a:t>
            </a:r>
            <a:r>
              <a:rPr lang="en-US" altLang="ko-KR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API 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사용</a:t>
            </a:r>
            <a:endParaRPr lang="en-US" altLang="ko-KR" sz="2100" dirty="0" smtClean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100" dirty="0" err="1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정규표현식을</a:t>
            </a:r>
            <a:r>
              <a:rPr lang="ko-KR" altLang="en-US" sz="2100" dirty="0" smtClean="0">
                <a:ln w="6350">
                  <a:solidFill>
                    <a:schemeClr val="tx1"/>
                  </a:solidFill>
                </a:ln>
                <a:latin typeface="휴먼모음T" pitchFamily="18" charset="-127"/>
                <a:ea typeface="휴먼모음T" pitchFamily="18" charset="-127"/>
              </a:rPr>
              <a:t> 이용한 유효성 검사</a:t>
            </a:r>
            <a:endParaRPr lang="ko-KR" altLang="en-US" sz="2100" dirty="0">
              <a:ln w="6350">
                <a:solidFill>
                  <a:schemeClr val="tx1"/>
                </a:solidFill>
              </a:ln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714755"/>
            <a:ext cx="4004080" cy="2714377"/>
          </a:xfrm>
          <a:prstGeom prst="rect">
            <a:avLst/>
          </a:prstGeom>
          <a:noFill/>
          <a:ln w="25400">
            <a:solidFill>
              <a:srgbClr val="009E6B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926</Words>
  <Application>Microsoft Office PowerPoint</Application>
  <PresentationFormat>화면 슬라이드 쇼(4:3)</PresentationFormat>
  <Paragraphs>243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Windows 사용자</cp:lastModifiedBy>
  <cp:revision>74</cp:revision>
  <dcterms:created xsi:type="dcterms:W3CDTF">2018-01-02T01:08:11Z</dcterms:created>
  <dcterms:modified xsi:type="dcterms:W3CDTF">2018-01-04T05:59:30Z</dcterms:modified>
</cp:coreProperties>
</file>